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78" r:id="rId6"/>
    <p:sldId id="277" r:id="rId7"/>
    <p:sldId id="281" r:id="rId8"/>
    <p:sldId id="268" r:id="rId9"/>
    <p:sldId id="280" r:id="rId10"/>
    <p:sldId id="279" r:id="rId11"/>
    <p:sldId id="283" r:id="rId12"/>
    <p:sldId id="288" r:id="rId13"/>
    <p:sldId id="287" r:id="rId14"/>
  </p:sldIdLst>
  <p:sldSz cx="12192000" cy="6858000"/>
  <p:notesSz cx="6888163" cy="10018713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76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3995" autoAdjust="0"/>
  </p:normalViewPr>
  <p:slideViewPr>
    <p:cSldViewPr snapToGrid="0">
      <p:cViewPr varScale="1">
        <p:scale>
          <a:sx n="59" d="100"/>
          <a:sy n="59" d="100"/>
        </p:scale>
        <p:origin x="2592" y="78"/>
      </p:cViewPr>
      <p:guideLst>
        <p:guide pos="57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1BE12B6-986D-2DD6-2455-E5CA303B95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pPr rtl="0"/>
            <a:endParaRPr lang="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1F2C2C-33E3-D13A-D881-5C37FA42A5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pPr rtl="0"/>
            <a:fld id="{3F1B2B67-68EC-4F52-B8B9-22CD50188C0C}" type="datetime1">
              <a:rPr lang="de" smtClean="0"/>
              <a:t>07.07.2026</a:t>
            </a:fld>
            <a:endParaRPr lang="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31CB6B-689F-12A3-8910-6572A69D4A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pPr rtl="0"/>
            <a:endParaRPr lang="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8231B6-2B04-4970-8133-9DA334289A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pPr rtl="0"/>
            <a:fld id="{66CAEBF4-D73B-4971-9B05-9B7AD4277325}" type="slidenum">
              <a:rPr lang="de" smtClean="0"/>
              <a:t>‹Nr.›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1600462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56" userDrawn="1">
          <p15:clr>
            <a:srgbClr val="F26B43"/>
          </p15:clr>
        </p15:guide>
        <p15:guide id="2" pos="217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pPr rtl="0"/>
            <a:endParaRPr lang="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pPr rtl="0"/>
            <a:fld id="{E7B642DB-6220-44B6-8929-4BF39DD9312C}" type="datetime1">
              <a:rPr lang="de" noProof="0" smtClean="0"/>
              <a:t>07.07.2026</a:t>
            </a:fld>
            <a:endParaRPr lang="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rtl="0"/>
            <a:endParaRPr lang="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pPr rtl="0"/>
            <a:endParaRPr lang="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pPr rtl="0"/>
            <a:fld id="{4DB89DD0-1E8D-4B61-ADE9-B87318B81BF8}" type="slidenum">
              <a:rPr lang="de" noProof="0" smtClean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2318534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56" userDrawn="1">
          <p15:clr>
            <a:srgbClr val="F26B43"/>
          </p15:clr>
        </p15:guide>
        <p15:guide id="2" pos="217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Unterschied zwischen dem richtigen Wort und dem beinahe richtigen ist der gleiche wie zwischen einem Blitz und einem Glühwürmchen.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 19 erstes Kommunikationstraining, mit 21 mein erstes Seminar für Führungskräfte in einem Großkonzern – ich war 21 und mein Chef ein großartiger Vertriebler.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 bin … und ich freue mich sehr, den letzten zumindest offiziellen Impuls ihrer Tagung geben zu dürfen und ich hoffe, sie hatten zwei interessanten und lehrreiche gemeinsame Tage.</a:t>
            </a:r>
          </a:p>
          <a:p>
            <a:pPr rtl="0"/>
            <a:endParaRPr lang="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DB89DD0-1E8D-4B61-ADE9-B87318B81BF8}" type="slidenum">
              <a:rPr lang="de" smtClean="0"/>
              <a:t>1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3227230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B78EE-8BAE-A5DA-9A7D-191F703B2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0CABD3-4071-CF40-26E8-FF6DADAD6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40BDC86-F22B-3614-0D93-8E1100391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8C627D-FFEB-8E6D-DF45-8D67D70459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DB89DD0-1E8D-4B61-ADE9-B87318B81BF8}" type="slidenum">
              <a:rPr lang="de" smtClean="0"/>
              <a:t>10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392111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2DBE6-97E6-7255-7603-79DBCBABC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E5763-CDF8-212A-673D-55C9FFD5E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AE24-CC09-E9DF-C5C9-70357FBBB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" dirty="0"/>
              <a:t>Menschen, die denken, je mehr methode, umso besser.</a:t>
            </a:r>
          </a:p>
          <a:p>
            <a:r>
              <a:rPr lang="de-DE" dirty="0"/>
              <a:t>M</a:t>
            </a:r>
            <a:r>
              <a:rPr lang="de" dirty="0"/>
              <a:t>einer Erfahrung nach nicht so. Es sind die, die den besten Zugang zum Gefühl haben – ihrem eignen und dem ihres Gegenübers.</a:t>
            </a:r>
          </a:p>
          <a:p>
            <a:endParaRPr lang="de" dirty="0"/>
          </a:p>
          <a:p>
            <a:r>
              <a:rPr lang="de" dirty="0"/>
              <a:t>Jeder kennt das vermutlich, je nachdem, in welcher Verfassung wir sind, kommunizieren wir anders, nehmen andere dinge wahr oder sind auch kompromissbereiter.</a:t>
            </a:r>
          </a:p>
          <a:p>
            <a:endParaRPr lang="de" dirty="0"/>
          </a:p>
          <a:p>
            <a:r>
              <a:rPr lang="de" dirty="0"/>
              <a:t>Unser Gehirn sammelt für diese Emotionalen innere Haltung permanent Impulse. + der - &gt; Minus wird besonders schnell in Reaktionen umgewandelt, für Positivimpulse braucht unser Kopf etwas länger.</a:t>
            </a:r>
          </a:p>
          <a:p>
            <a:r>
              <a:rPr lang="de" dirty="0"/>
              <a:t>Schätzen sie mal, in welcher Geschwindigkeit verarbeitet Ihr Gehirn diese Impulse wenn sie mit jemanden in Kontakt treten – völlig unabhängig davon, ob sie ihn kennne oder nicht?</a:t>
            </a:r>
          </a:p>
          <a:p>
            <a:endParaRPr lang="de" dirty="0"/>
          </a:p>
          <a:p>
            <a:r>
              <a:rPr lang="de" dirty="0"/>
              <a:t>10-13 Millisekunden</a:t>
            </a:r>
          </a:p>
          <a:p>
            <a:endParaRPr lang="de" dirty="0"/>
          </a:p>
          <a:p>
            <a:r>
              <a:rPr lang="de" dirty="0"/>
              <a:t>Was setzt Impulse, Körpersprache, Betonung, Wortwahl. 10 Millisekunden… sogar die Veränderung der Haltung oder Distanz zu meinem Gegenüber setzt diese Impulse….. </a:t>
            </a:r>
            <a:r>
              <a:rPr lang="de-DE" dirty="0"/>
              <a:t>G</a:t>
            </a:r>
            <a:r>
              <a:rPr lang="de" dirty="0"/>
              <a:t>lauben sie nicht…</a:t>
            </a:r>
          </a:p>
          <a:p>
            <a:endParaRPr lang="de" dirty="0"/>
          </a:p>
          <a:p>
            <a:r>
              <a:rPr lang="de" dirty="0"/>
              <a:t>Dann Kuverts verteilen. Impulse nicht durch die Botschaft selbst sondern durch das „Wie“</a:t>
            </a:r>
          </a:p>
          <a:p>
            <a:endParaRPr lang="de" dirty="0"/>
          </a:p>
          <a:p>
            <a:r>
              <a:rPr lang="de" dirty="0"/>
              <a:t>Vorlesen lassen….</a:t>
            </a:r>
          </a:p>
          <a:p>
            <a:endParaRPr lang="de" dirty="0"/>
          </a:p>
          <a:p>
            <a:r>
              <a:rPr lang="de" dirty="0"/>
              <a:t>Ein psychisch emotionaler Faktor erschwert zusätzlich unsere Kommunikationsfähigkeit und auch unsere Bereitschaft mit anderen in gute Verbindung zu gehen – Stress!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F380A-FC48-ACCD-08DF-197E6CD78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DB89DD0-1E8D-4B61-ADE9-B87318B81BF8}" type="slidenum">
              <a:rPr lang="de" smtClean="0"/>
              <a:t>2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295543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" dirty="0"/>
              <a:t>Stress! Verwechseln Sie Stress bitte nicht mit „viel zu tun“. Viel zu tun ist noch längst kein Stress im Sinne einer negativen Emotion.</a:t>
            </a:r>
          </a:p>
          <a:p>
            <a:endParaRPr lang="de" dirty="0"/>
          </a:p>
          <a:p>
            <a:r>
              <a:rPr lang="de" b="1" dirty="0"/>
              <a:t>Was können wir nicht mehr</a:t>
            </a:r>
          </a:p>
          <a:p>
            <a:r>
              <a:rPr lang="de" dirty="0"/>
              <a:t>Warum können wir das nicht mehr -&gt; </a:t>
            </a:r>
            <a:r>
              <a:rPr lang="de" b="1" dirty="0"/>
              <a:t>Steinzeitgeschichte</a:t>
            </a:r>
          </a:p>
          <a:p>
            <a:endParaRPr lang="de" dirty="0"/>
          </a:p>
          <a:p>
            <a:r>
              <a:rPr lang="de" dirty="0"/>
              <a:t>Hormone + </a:t>
            </a:r>
            <a:r>
              <a:rPr lang="de" b="1" dirty="0"/>
              <a:t>natürliche Reaktionen – Angreifen, Flüchten, Tot stellen</a:t>
            </a:r>
          </a:p>
          <a:p>
            <a:endParaRPr lang="de" dirty="0"/>
          </a:p>
          <a:p>
            <a:r>
              <a:rPr lang="de" dirty="0"/>
              <a:t>Wie äußert sich das heute im Arbeitsumfeld</a:t>
            </a:r>
          </a:p>
          <a:p>
            <a:endParaRPr lang="de" dirty="0"/>
          </a:p>
          <a:p>
            <a:r>
              <a:rPr lang="de-DE" dirty="0"/>
              <a:t>W</a:t>
            </a:r>
            <a:r>
              <a:rPr lang="de" dirty="0"/>
              <a:t>eitere Phänomäne</a:t>
            </a:r>
          </a:p>
          <a:p>
            <a:pPr marL="181137" indent="-181137">
              <a:buFontTx/>
              <a:buChar char="-"/>
            </a:pPr>
            <a:r>
              <a:rPr lang="de-DE" dirty="0"/>
              <a:t>N</a:t>
            </a:r>
            <a:r>
              <a:rPr lang="de" dirty="0"/>
              <a:t>egativer Fokus bleibt</a:t>
            </a:r>
          </a:p>
          <a:p>
            <a:pPr marL="181137" indent="-181137">
              <a:buFontTx/>
              <a:buChar char="-"/>
            </a:pPr>
            <a:r>
              <a:rPr lang="de" dirty="0"/>
              <a:t>Dinge werden dramatisiert + zig fach weitererzählt</a:t>
            </a:r>
          </a:p>
          <a:p>
            <a:pPr marL="181137" indent="-181137">
              <a:buFontTx/>
              <a:buChar char="-"/>
            </a:pPr>
            <a:r>
              <a:rPr lang="de" dirty="0"/>
              <a:t>Zusammenarbeit fällt schwer – Egoismus = Überleben</a:t>
            </a:r>
          </a:p>
          <a:p>
            <a:pPr marL="181137" indent="-181137">
              <a:buFontTx/>
              <a:buChar char="-"/>
            </a:pPr>
            <a:endParaRPr lang="de" dirty="0"/>
          </a:p>
          <a:p>
            <a:r>
              <a:rPr lang="de" dirty="0"/>
              <a:t>Gute Kommunikation beginnt immer bei der achtsamen Wahrnehmung unserer emotionalen Situation. Damit wir trotz stressigen Phasen in guter Verbindung mit unseren Kollegen und Kolleginnen bleiben können…. klick</a:t>
            </a:r>
          </a:p>
          <a:p>
            <a:pPr marL="181137" indent="-181137">
              <a:buFontTx/>
              <a:buChar char="-"/>
            </a:pPr>
            <a:endParaRPr lang="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DB89DD0-1E8D-4B61-ADE9-B87318B81BF8}" type="slidenum">
              <a:rPr lang="de" smtClean="0"/>
              <a:t>3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3288954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22E7B-FCFA-7329-1C71-424CB6FA2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2A7B7-EB79-0E2A-429E-A18F41FC8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BCE26-4228-0736-745A-C88DF11EB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" dirty="0"/>
              <a:t>Bsp.</a:t>
            </a:r>
          </a:p>
          <a:p>
            <a:endParaRPr lang="de" dirty="0"/>
          </a:p>
          <a:p>
            <a:r>
              <a:rPr lang="de" dirty="0"/>
              <a:t>Festgefahrene Meetingsituationen ohne Lösung</a:t>
            </a:r>
          </a:p>
          <a:p>
            <a:endParaRPr lang="de" dirty="0"/>
          </a:p>
          <a:p>
            <a:r>
              <a:rPr lang="de" dirty="0"/>
              <a:t>Stille Treppe der Supernany</a:t>
            </a:r>
          </a:p>
          <a:p>
            <a:endParaRPr lang="de" dirty="0"/>
          </a:p>
          <a:p>
            <a:r>
              <a:rPr lang="de" dirty="0"/>
              <a:t>Wir werden im Stress und bei wenig Energie schlechter in unseren Entscheidungen (wir wählen tendenziell den kurzfristig einfacheren Weg)</a:t>
            </a:r>
          </a:p>
          <a:p>
            <a:endParaRPr lang="de" dirty="0"/>
          </a:p>
          <a:p>
            <a:r>
              <a:rPr lang="de" dirty="0"/>
              <a:t>Perspektive des anderen - &gt; Worum geht es dem Gegenüber wirklich?</a:t>
            </a:r>
          </a:p>
          <a:p>
            <a:endParaRPr lang="de" dirty="0"/>
          </a:p>
          <a:p>
            <a:r>
              <a:rPr lang="de" dirty="0"/>
              <a:t>Lösungsorientierung statt Problemfokussierung</a:t>
            </a:r>
          </a:p>
          <a:p>
            <a:endParaRPr lang="de" dirty="0"/>
          </a:p>
          <a:p>
            <a:endParaRPr lang="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8AEB5-93D6-5900-1ECB-278D52E76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DB89DD0-1E8D-4B61-ADE9-B87318B81BF8}" type="slidenum">
              <a:rPr lang="de" smtClean="0"/>
              <a:t>4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1499360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" dirty="0"/>
              <a:t>Wer von Ihnen hat schonmal etwas zu einem Gesprächspartner gesagt, und sich gewundert, was derjenige daraus gemacht hat?</a:t>
            </a:r>
          </a:p>
          <a:p>
            <a:endParaRPr lang="de" dirty="0"/>
          </a:p>
          <a:p>
            <a:r>
              <a:rPr lang="de" dirty="0"/>
              <a:t>Ich denke, jeder kennt solche Situationen. </a:t>
            </a:r>
            <a:r>
              <a:rPr lang="de-DE" dirty="0"/>
              <a:t>M</a:t>
            </a:r>
            <a:r>
              <a:rPr lang="de" dirty="0"/>
              <a:t>an sagt etwas und wundert sich, wie das Gegenüber darauf reagiert, oder was daraus entsteht.</a:t>
            </a:r>
          </a:p>
          <a:p>
            <a:endParaRPr lang="de" dirty="0"/>
          </a:p>
          <a:p>
            <a:r>
              <a:rPr lang="de" dirty="0"/>
              <a:t>Das liegt an unserem psychologischen, unbewussten Programm, dass permanent im Hintergrund läuft. Es geht um Bedarf und Bedürfnis.</a:t>
            </a:r>
          </a:p>
          <a:p>
            <a:endParaRPr lang="de" dirty="0"/>
          </a:p>
          <a:p>
            <a:r>
              <a:rPr lang="de" dirty="0"/>
              <a:t>klick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DB89DD0-1E8D-4B61-ADE9-B87318B81BF8}" type="slidenum">
              <a:rPr lang="de" smtClean="0"/>
              <a:t>5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139073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51E48-7931-FD9C-8A3B-256508F56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0D01B-F68C-9569-DA69-AC1379ECB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8A892E-8599-CDA0-5A47-5292B96B5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" dirty="0"/>
              <a:t>Sicherheit Bsp: Besprechung, es wird lange geredet, keiner geht mit einem konkreten oder klaren Auftrag raus. </a:t>
            </a:r>
            <a:r>
              <a:rPr lang="de-DE" dirty="0"/>
              <a:t>N</a:t>
            </a:r>
            <a:r>
              <a:rPr lang="de" dirty="0"/>
              <a:t>iemand fühlt sich verantwortlich. </a:t>
            </a:r>
            <a:r>
              <a:rPr lang="de-DE" dirty="0"/>
              <a:t>N</a:t>
            </a:r>
            <a:r>
              <a:rPr lang="de" dirty="0"/>
              <a:t>ächstes Treffen – es ist nichts passiert. </a:t>
            </a:r>
            <a:r>
              <a:rPr lang="de-DE" dirty="0"/>
              <a:t>M</a:t>
            </a:r>
            <a:r>
              <a:rPr lang="de" dirty="0"/>
              <a:t>an beginnt von vorn</a:t>
            </a:r>
          </a:p>
          <a:p>
            <a:endParaRPr lang="de" dirty="0"/>
          </a:p>
          <a:p>
            <a:r>
              <a:rPr lang="de" dirty="0"/>
              <a:t>Vertrauen Bsp:</a:t>
            </a:r>
          </a:p>
          <a:p>
            <a:r>
              <a:rPr lang="de" dirty="0"/>
              <a:t>Verbindlichkeit Hol-Bringschuld, z.B. bei Terminen oder Fristen. Wann kommt die Info, dass man nicht fertig wird damit?</a:t>
            </a:r>
          </a:p>
          <a:p>
            <a:endParaRPr lang="de" dirty="0"/>
          </a:p>
          <a:p>
            <a:r>
              <a:rPr lang="de" dirty="0"/>
              <a:t>Vertrauen hat viel mit einem selbstverständlichen Informationsfluss zu tun. Wenn es mich betrifft, wird Kollege x auf mich zukommen (kein Flurfunk, keine Buschtroppeln, keine Energieraubenden Spekulationen)</a:t>
            </a:r>
          </a:p>
          <a:p>
            <a:endParaRPr lang="de" dirty="0"/>
          </a:p>
          <a:p>
            <a:r>
              <a:rPr lang="de" dirty="0"/>
              <a:t>Bequemlichkeit</a:t>
            </a:r>
          </a:p>
          <a:p>
            <a:r>
              <a:rPr lang="de" dirty="0"/>
              <a:t>Machen Sie es ihrem Gegenüber einfach, mit ihnen zusammenzuarbeiten. Bsp. Mails … Zitat: Was sie nicht in wenigen Worten sagen können, sollten sie besser garnicht aussprechen.</a:t>
            </a:r>
          </a:p>
          <a:p>
            <a:endParaRPr lang="de" dirty="0"/>
          </a:p>
          <a:p>
            <a:r>
              <a:rPr lang="de" b="1" dirty="0"/>
              <a:t>Beispielkarten:</a:t>
            </a:r>
          </a:p>
          <a:p>
            <a:r>
              <a:rPr lang="de" dirty="0"/>
              <a:t>Die psychologischen Bedürfnisse verstecken sich aber auch in der Art, wie wir z.B. eine Bitte, ein Nein, oder eine Aufforderung formulieren</a:t>
            </a:r>
          </a:p>
          <a:p>
            <a:endParaRPr lang="de" dirty="0"/>
          </a:p>
          <a:p>
            <a:r>
              <a:rPr lang="de" dirty="0"/>
              <a:t>Dann Baummeditation: Stichwort: unterschiedliche Perspektiven beeinflussen unser Verhalten und unser Miteinander. Damit wir diese Mauer langfristig aufbrechen, brauchen wir zeit unseres Lebens eins: gesunde Neugierde für die Welt unseres Gegenübers. Keine Unterstellung, keine Interpretation und keine Verallgemeinerungen.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6AE72-546B-CDC1-FF5D-D7F2E930B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DB89DD0-1E8D-4B61-ADE9-B87318B81BF8}" type="slidenum">
              <a:rPr lang="de" smtClean="0"/>
              <a:t>6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2887052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88370-54EE-5316-041B-538ECC8D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6A51A2-413C-CF46-80C3-69DA0A8EDF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FB830D-F4EE-BB3E-6837-377AE2275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" dirty="0"/>
              <a:t>Baum-Meditation</a:t>
            </a:r>
          </a:p>
          <a:p>
            <a:endParaRPr lang="de" dirty="0"/>
          </a:p>
          <a:p>
            <a:r>
              <a:rPr lang="de" dirty="0"/>
              <a:t>Wir glauben immer zu wissen was der andere meint.</a:t>
            </a:r>
          </a:p>
          <a:p>
            <a:endParaRPr lang="de" dirty="0"/>
          </a:p>
          <a:p>
            <a:r>
              <a:rPr lang="de" dirty="0"/>
              <a:t>Andere Perspektive einnehmen durch „gesunde Neugierte“.</a:t>
            </a:r>
          </a:p>
          <a:p>
            <a:endParaRPr lang="de" dirty="0"/>
          </a:p>
          <a:p>
            <a:r>
              <a:rPr lang="de" dirty="0"/>
              <a:t>Keine Interpretationen oder Unterstellungen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C7A84-0DF5-0380-1638-E40187A6F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DB89DD0-1E8D-4B61-ADE9-B87318B81BF8}" type="slidenum">
              <a:rPr lang="de" smtClean="0"/>
              <a:t>7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2594585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CF611-0811-AE63-3104-4C1DB2AE7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DDD99-3BE2-AA16-F53B-D8AAF9F38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DF4DD2-AC29-EEFD-5448-8CE5A514D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43FD2-EFF7-0623-4404-AA95A5B09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DB89DD0-1E8D-4B61-ADE9-B87318B81BF8}" type="slidenum">
              <a:rPr lang="de" smtClean="0"/>
              <a:t>8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202238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A3266-5276-93DB-4AD4-9298E140B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5EEEE8-41C9-8226-8312-E98495DB0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D35331-062C-AB2D-F380-A36EDEA3F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" dirty="0"/>
              <a:t>In meiner Freizeit verbringe ich gerne meine Zeit mit meinen Pferden.</a:t>
            </a:r>
          </a:p>
          <a:p>
            <a:endParaRPr lang="de" dirty="0"/>
          </a:p>
          <a:p>
            <a:r>
              <a:rPr lang="de" dirty="0"/>
              <a:t>In der Arbeit mit Pferden habe ich sehr viele Parallelen entdeckt zur zwischenmenschlichen Kommunikation.</a:t>
            </a:r>
          </a:p>
          <a:p>
            <a:endParaRPr lang="de" dirty="0"/>
          </a:p>
          <a:p>
            <a:r>
              <a:rPr lang="de" dirty="0"/>
              <a:t>Gibt es hier Pferdemenschen im Raum? (weiß wie herausfordernd das sein kann)</a:t>
            </a:r>
          </a:p>
          <a:p>
            <a:endParaRPr lang="de" dirty="0"/>
          </a:p>
          <a:p>
            <a:r>
              <a:rPr lang="de" dirty="0"/>
              <a:t>Unser </a:t>
            </a:r>
            <a:r>
              <a:rPr lang="de" b="1" dirty="0"/>
              <a:t>Ziel ist immer eine möglichst feine und unsichbare Kommunikation</a:t>
            </a:r>
            <a:r>
              <a:rPr lang="de" dirty="0"/>
              <a:t>. Pferde sind meister in Körpersprache lesen und sie selbst kommunizieren lautlos. </a:t>
            </a:r>
          </a:p>
          <a:p>
            <a:r>
              <a:rPr lang="de" dirty="0"/>
              <a:t>Worauf kommt es an, wenn ich ein gutes Team mit meinem Pferd werden möchte. Es gibt konkret </a:t>
            </a:r>
            <a:r>
              <a:rPr lang="de" b="1" dirty="0"/>
              <a:t>drei Schlüsselkompetenzen als guter Pferdemensch</a:t>
            </a:r>
            <a:r>
              <a:rPr lang="de" dirty="0"/>
              <a:t>…</a:t>
            </a:r>
          </a:p>
          <a:p>
            <a:endParaRPr lang="de" dirty="0"/>
          </a:p>
          <a:p>
            <a:r>
              <a:rPr lang="de-DE" dirty="0"/>
              <a:t>K</a:t>
            </a:r>
            <a:r>
              <a:rPr lang="de" dirty="0"/>
              <a:t>lick</a:t>
            </a:r>
          </a:p>
          <a:p>
            <a:r>
              <a:rPr lang="de" dirty="0"/>
              <a:t>Beispiele je Wort, </a:t>
            </a:r>
            <a:r>
              <a:rPr lang="de" b="1" dirty="0"/>
              <a:t>was das bei den Pferden bedeutet vs. </a:t>
            </a:r>
            <a:r>
              <a:rPr lang="de-DE" b="1" dirty="0"/>
              <a:t>W</a:t>
            </a:r>
            <a:r>
              <a:rPr lang="de" b="1" dirty="0"/>
              <a:t>as ist die Bedeutung in der zwischenmenschlichen Kommunikation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6D2EE-6B94-05D7-4F76-A74D2F211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DB89DD0-1E8D-4B61-ADE9-B87318B81BF8}" type="slidenum">
              <a:rPr lang="de" smtClean="0"/>
              <a:t>9</a:t>
            </a:fld>
            <a:endParaRPr lang="de" dirty="0"/>
          </a:p>
        </p:txBody>
      </p:sp>
    </p:spTree>
    <p:extLst>
      <p:ext uri="{BB962C8B-B14F-4D97-AF65-F5344CB8AC3E}">
        <p14:creationId xmlns:p14="http://schemas.microsoft.com/office/powerpoint/2010/main" val="428482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603504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724" y="3236493"/>
            <a:ext cx="5149596" cy="1448385"/>
          </a:xfrm>
          <a:solidFill>
            <a:schemeClr val="bg1">
              <a:alpha val="80000"/>
            </a:schemeClr>
          </a:solidFill>
        </p:spPr>
        <p:txBody>
          <a:bodyPr lIns="502920" bIns="137160" rtlCol="0" anchor="b"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8724" y="4684879"/>
            <a:ext cx="5149596" cy="524794"/>
          </a:xfrm>
          <a:solidFill>
            <a:schemeClr val="bg1">
              <a:alpha val="80000"/>
            </a:schemeClr>
          </a:solidFill>
        </p:spPr>
        <p:txBody>
          <a:bodyPr lIns="502920" rtlCol="0">
            <a:normAutofit/>
          </a:bodyPr>
          <a:lstStyle>
            <a:lvl1pPr marL="0" indent="0" algn="l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eitach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25625"/>
            <a:ext cx="11430000" cy="4351338"/>
          </a:xfrm>
        </p:spPr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DAF765-81DF-4CD4-A737-DDE62C84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67C45-8307-4F47-91BB-229B740A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D8F83D-D593-4D91-ADFA-C49B8378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pPr rtl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2776643-6C33-46CD-A918-AB0CEA571F00}"/>
              </a:ext>
            </a:extLst>
          </p:cNvPr>
          <p:cNvSpPr/>
          <p:nvPr userDrawn="1"/>
        </p:nvSpPr>
        <p:spPr>
          <a:xfrm>
            <a:off x="6086475" y="1682496"/>
            <a:ext cx="563880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" noProof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B6E62D2-A055-4712-92CC-4B02419D51FB}"/>
              </a:ext>
            </a:extLst>
          </p:cNvPr>
          <p:cNvSpPr/>
          <p:nvPr userDrawn="1"/>
        </p:nvSpPr>
        <p:spPr>
          <a:xfrm>
            <a:off x="457200" y="1681163"/>
            <a:ext cx="563880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89640" y="1844259"/>
            <a:ext cx="3657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" noProof="0" dirty="0"/>
              <a:t>MASTERTEXTFORMATE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9640" y="2668171"/>
            <a:ext cx="3657600" cy="3684588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0133" y="1808163"/>
            <a:ext cx="4703841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" noProof="0" dirty="0"/>
              <a:t>MASTERTEXTFORMAT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80134" y="2632075"/>
            <a:ext cx="3657600" cy="3684588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38221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24C89FBE-3029-4F92-8308-F830BB14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8712" y="1681163"/>
            <a:ext cx="374904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" noProof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E0A4C88-FF32-4096-9EA9-EC22D368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11097" y="1682496"/>
            <a:ext cx="374904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" noProof="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37559B-132E-4A6E-ADBE-41DB38E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176" y="1681163"/>
            <a:ext cx="3749040" cy="4572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66913"/>
            <a:ext cx="2971800" cy="823912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" noProof="0" dirty="0"/>
              <a:t>MASTERTEXTFORMAT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790825"/>
            <a:ext cx="2971800" cy="3248025"/>
          </a:xfrm>
        </p:spPr>
        <p:txBody>
          <a:bodyPr rtlCol="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10188" y="1966913"/>
            <a:ext cx="2971800" cy="823912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" noProof="0" dirty="0"/>
              <a:t>MASTERTEXTFORMAT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10188" y="2790825"/>
            <a:ext cx="2971800" cy="3246120"/>
          </a:xfrm>
        </p:spPr>
        <p:txBody>
          <a:bodyPr rtlCol="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F7BCB16-19B7-48F6-94CD-563F43988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0134" y="1976438"/>
            <a:ext cx="2971800" cy="823912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" noProof="0" dirty="0"/>
              <a:t>MASTERTEXTFORMAT DURCH KLICKEN BEARBEITEN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8FBB2F8D-6092-468C-BA48-836286C6B7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430134" y="2800350"/>
            <a:ext cx="2971800" cy="3246120"/>
          </a:xfrm>
        </p:spPr>
        <p:txBody>
          <a:bodyPr rtlCol="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3212563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E5633F8-C03D-4CEE-BEDD-1B6648554C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2628" y="685800"/>
            <a:ext cx="3200400" cy="54864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CA4DC27-A467-4265-AAB1-754D3F86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50230"/>
            <a:ext cx="5009147" cy="1325563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C9CC7B6-D9ED-464B-8206-98055EB53F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490788"/>
            <a:ext cx="4572000" cy="3536950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buNone/>
              <a:defRPr sz="1400" spc="30" baseline="0"/>
            </a:lvl1pPr>
            <a:lvl2pPr marL="457200" indent="0">
              <a:lnSpc>
                <a:spcPts val="2400"/>
              </a:lnSpc>
              <a:buNone/>
              <a:defRPr sz="1400" spc="30" baseline="0"/>
            </a:lvl2pPr>
            <a:lvl3pPr marL="914400" indent="0">
              <a:lnSpc>
                <a:spcPts val="2400"/>
              </a:lnSpc>
              <a:buNone/>
              <a:defRPr sz="1400" spc="30" baseline="0"/>
            </a:lvl3pPr>
            <a:lvl4pPr marL="1371600" indent="0">
              <a:lnSpc>
                <a:spcPts val="2400"/>
              </a:lnSpc>
              <a:buNone/>
              <a:defRPr sz="1400" spc="30" baseline="0"/>
            </a:lvl4pPr>
            <a:lvl5pPr marL="1828800" indent="0">
              <a:lnSpc>
                <a:spcPts val="2400"/>
              </a:lnSpc>
              <a:buNone/>
              <a:defRPr sz="1400" spc="30" baseline="0"/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1743C040-0A81-4A38-879D-07BBD1842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1800" y="2492375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2FD914-AD94-D1D7-AA3F-E769A385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2129" b="27373"/>
          <a:stretch>
            <a:fillRect/>
          </a:stretch>
        </p:blipFill>
        <p:spPr>
          <a:xfrm>
            <a:off x="9660219" y="5844190"/>
            <a:ext cx="2074581" cy="84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6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5870448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3490624"/>
            <a:ext cx="4571999" cy="1235382"/>
          </a:xfrm>
          <a:solidFill>
            <a:schemeClr val="bg1">
              <a:alpha val="80000"/>
            </a:schemeClr>
          </a:solidFill>
        </p:spPr>
        <p:txBody>
          <a:bodyPr lIns="457200" bIns="137160" rtlCol="0" anchor="b">
            <a:normAutofit/>
          </a:bodyPr>
          <a:lstStyle>
            <a:lvl1pPr algn="l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HINZUFÜGEN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4726007"/>
            <a:ext cx="4571999" cy="1314432"/>
          </a:xfrm>
          <a:solidFill>
            <a:schemeClr val="bg1">
              <a:alpha val="80000"/>
            </a:schemeClr>
          </a:solidFill>
        </p:spPr>
        <p:txBody>
          <a:bodyPr lIns="502920" rIns="2103120" rtlCol="0">
            <a:normAutofit/>
          </a:bodyPr>
          <a:lstStyle>
            <a:lvl1pPr marL="0" indent="0" algn="l">
              <a:buNone/>
              <a:defRPr sz="1400" spc="4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" noProof="0" dirty="0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FB6E25-C828-48BC-8628-82D1E81A507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10386C-9F0A-4DAC-822E-DEC8EA1DDE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" noProof="0" dirty="0"/>
              <a:t>Präsentationstitel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3A59EB-A4AA-43EC-A853-BDDFB7AB3D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pPr rtl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256147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556C8C1-E81C-436D-A310-A71CAAE33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00" y="946404"/>
            <a:ext cx="5486400" cy="49651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103120"/>
            <a:ext cx="3848101" cy="1325563"/>
          </a:xfrm>
        </p:spPr>
        <p:txBody>
          <a:bodyPr rtlCol="0"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7421" y="1600200"/>
            <a:ext cx="2743199" cy="36576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0F7B6DF9-E76A-44ED-B84C-1391CD5D55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2614" y="1893262"/>
            <a:ext cx="2743200" cy="3071477"/>
          </a:xfrm>
        </p:spPr>
        <p:txBody>
          <a:bodyPr rtlCol="0" anchor="ctr" anchorCtr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4ECB9306-A7FD-4B22-8E8A-E0B8D7862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624728" y="3747150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225538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füh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583" y="2102720"/>
            <a:ext cx="5422217" cy="1325563"/>
          </a:xfrm>
        </p:spPr>
        <p:txBody>
          <a:bodyPr rtlCol="0"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1143000"/>
            <a:ext cx="5486400" cy="4572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C2C3F7-8611-4C35-8251-0FD61D72D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9360" y="3500407"/>
            <a:ext cx="4572000" cy="1888373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313965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" y="-2"/>
            <a:ext cx="12188952" cy="4572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67250"/>
            <a:ext cx="9144000" cy="1212182"/>
          </a:xfrm>
        </p:spPr>
        <p:txBody>
          <a:bodyPr rtlCol="0" anchor="b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971507"/>
            <a:ext cx="9144000" cy="524794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4936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842BA18D-167B-42CD-8DD5-844A20873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43200" cy="365125"/>
          </a:xfrm>
        </p:spPr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519A9BF1-35FD-4BDE-9C59-E08CB7A7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F02A2A47-BED9-43DF-8914-AD1EB274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165820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geb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DFBA353-19B1-4A04-A7EE-345F93C18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2491" y="946404"/>
            <a:ext cx="5486400" cy="4965192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C4857A-B6DC-4F0A-AD6B-243F6C08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109" y="2386584"/>
            <a:ext cx="4315968" cy="2084832"/>
          </a:xfrm>
        </p:spPr>
        <p:txBody>
          <a:bodyPr rtlCol="0" anchor="t">
            <a:normAutofit/>
          </a:bodyPr>
          <a:lstStyle>
            <a:lvl1pPr>
              <a:defRPr sz="3400" spc="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D8717D35-8E1B-4C94-BA72-91D4DCA65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471416"/>
            <a:ext cx="3584448" cy="637674"/>
          </a:xfrm>
        </p:spPr>
        <p:txBody>
          <a:bodyPr rtlCol="0" anchor="ctr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1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2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3pPr>
            <a:lvl4pPr marL="13716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4pPr>
            <a:lvl5pPr marL="18288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de" noProof="0" dirty="0"/>
              <a:t>MASTERTEXTFORMATE DURCH KLICKEN BEARBEITEN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F15B60AE-D6AB-472C-8342-2A3EB53493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93208" y="1600200"/>
            <a:ext cx="2286000" cy="36576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BB5B262-532A-4EE4-98E7-0EB6A8C56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27251" y="114592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1000"/>
            <a:ext cx="11277600" cy="1325563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06318"/>
            <a:ext cx="2286000" cy="32004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806318"/>
            <a:ext cx="2286000" cy="32004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806318"/>
            <a:ext cx="2286000" cy="32004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2808" y="1806318"/>
            <a:ext cx="2286000" cy="32004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376" y="5202936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376" y="5568696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1175" y="5202936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1174" y="5568696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9176" y="5202936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9175" y="5568696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74985" y="5202936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4984" y="5568696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3548044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56" y="1722086"/>
            <a:ext cx="2286000" cy="1371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722086"/>
            <a:ext cx="2286000" cy="1371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722086"/>
            <a:ext cx="2286000" cy="1371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0776" y="1722086"/>
            <a:ext cx="2286000" cy="1371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977" y="3213251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976" y="3518946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31719" y="3213251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1718" y="3518946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720" y="3213251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719" y="3518946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43497" y="3213251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43496" y="3518946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46" name="Bildplatzhalter 6">
            <a:extLst>
              <a:ext uri="{FF2B5EF4-FFF2-40B4-BE49-F238E27FC236}">
                <a16:creationId xmlns:a16="http://schemas.microsoft.com/office/drawing/2014/main" id="{3896D737-6139-4405-A7F2-E08C421815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7304" y="4076273"/>
            <a:ext cx="2286000" cy="1371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47" name="Bildplatzhalter 6">
            <a:extLst>
              <a:ext uri="{FF2B5EF4-FFF2-40B4-BE49-F238E27FC236}">
                <a16:creationId xmlns:a16="http://schemas.microsoft.com/office/drawing/2014/main" id="{721A36A5-FCF3-4EE8-B5F2-41805C3F6A6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9048" y="4076273"/>
            <a:ext cx="2286000" cy="1371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48" name="Bildplatzhalter 6">
            <a:extLst>
              <a:ext uri="{FF2B5EF4-FFF2-40B4-BE49-F238E27FC236}">
                <a16:creationId xmlns:a16="http://schemas.microsoft.com/office/drawing/2014/main" id="{1630D673-CB21-40A3-A7BE-C996B20D681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497048" y="4076273"/>
            <a:ext cx="2286000" cy="1371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49" name="Bildplatzhalter 6">
            <a:extLst>
              <a:ext uri="{FF2B5EF4-FFF2-40B4-BE49-F238E27FC236}">
                <a16:creationId xmlns:a16="http://schemas.microsoft.com/office/drawing/2014/main" id="{0C83EF20-1DF8-43B4-B982-A382FF884E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60824" y="4076273"/>
            <a:ext cx="2286000" cy="1371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" noProof="0" dirty="0"/>
          </a:p>
        </p:txBody>
      </p:sp>
      <p:sp>
        <p:nvSpPr>
          <p:cNvPr id="50" name="Textplatzhalter 12">
            <a:extLst>
              <a:ext uri="{FF2B5EF4-FFF2-40B4-BE49-F238E27FC236}">
                <a16:creationId xmlns:a16="http://schemas.microsoft.com/office/drawing/2014/main" id="{1FD09C98-5809-41AD-B215-493A3D741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025" y="5567438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51" name="Textplatzhalter 14">
            <a:extLst>
              <a:ext uri="{FF2B5EF4-FFF2-40B4-BE49-F238E27FC236}">
                <a16:creationId xmlns:a16="http://schemas.microsoft.com/office/drawing/2014/main" id="{9E3214F0-FC83-402F-BAC5-ED48275327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0024" y="5873133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39B0FB7F-A1FC-40D1-ACFC-C3C966F9BC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51767" y="5567438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53" name="Textplatzhalter 14">
            <a:extLst>
              <a:ext uri="{FF2B5EF4-FFF2-40B4-BE49-F238E27FC236}">
                <a16:creationId xmlns:a16="http://schemas.microsoft.com/office/drawing/2014/main" id="{15EB3CBA-DD9B-449B-9B72-1917801771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51766" y="5873133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54" name="Textplatzhalter 12">
            <a:extLst>
              <a:ext uri="{FF2B5EF4-FFF2-40B4-BE49-F238E27FC236}">
                <a16:creationId xmlns:a16="http://schemas.microsoft.com/office/drawing/2014/main" id="{BA47B66D-8891-4AE7-98BE-3CFE9CDB57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9768" y="5567438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55" name="Textplatzhalter 14">
            <a:extLst>
              <a:ext uri="{FF2B5EF4-FFF2-40B4-BE49-F238E27FC236}">
                <a16:creationId xmlns:a16="http://schemas.microsoft.com/office/drawing/2014/main" id="{929AE99A-6054-4B2F-B99D-FE4F682613D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9767" y="5873133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56" name="Textplatzhalter 12">
            <a:extLst>
              <a:ext uri="{FF2B5EF4-FFF2-40B4-BE49-F238E27FC236}">
                <a16:creationId xmlns:a16="http://schemas.microsoft.com/office/drawing/2014/main" id="{D1F32591-7BBD-4006-AEA0-29F43CDADC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63545" y="5567438"/>
            <a:ext cx="2286000" cy="280027"/>
          </a:xfrm>
        </p:spPr>
        <p:txBody>
          <a:bodyPr rtlCol="0"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de" noProof="0" dirty="0"/>
              <a:t>Name</a:t>
            </a:r>
          </a:p>
        </p:txBody>
      </p:sp>
      <p:sp>
        <p:nvSpPr>
          <p:cNvPr id="57" name="Textplatzhalter 14">
            <a:extLst>
              <a:ext uri="{FF2B5EF4-FFF2-40B4-BE49-F238E27FC236}">
                <a16:creationId xmlns:a16="http://schemas.microsoft.com/office/drawing/2014/main" id="{7BC780CD-8E77-4D0E-A436-DCB2AA0C15C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63544" y="5873133"/>
            <a:ext cx="2286000" cy="244475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de" noProof="0" dirty="0"/>
              <a:t>Titel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426622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 spc="3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DURCH KLICKEN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" noProof="0" dirty="0"/>
              <a:t>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" noProof="0" smtClean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277698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962B82C-34E9-4F3B-9B0F-A3207161C41E}"/>
              </a:ext>
            </a:extLst>
          </p:cNvPr>
          <p:cNvSpPr/>
          <p:nvPr userDrawn="1"/>
        </p:nvSpPr>
        <p:spPr>
          <a:xfrm>
            <a:off x="10820400" y="813816"/>
            <a:ext cx="1371600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" noProof="0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11277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" noProof="0" dirty="0"/>
              <a:t>MASTER-TITELSTIL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" noProof="0" dirty="0"/>
              <a:t>Textmasterformat durch Klicken bearbeiten</a:t>
            </a:r>
          </a:p>
          <a:p>
            <a:pPr lvl="1" rtl="0"/>
            <a:r>
              <a:rPr lang="de" noProof="0" dirty="0"/>
              <a:t>Zweite Ebene</a:t>
            </a:r>
          </a:p>
          <a:p>
            <a:pPr lvl="2" rtl="0"/>
            <a:r>
              <a:rPr lang="de" noProof="0" dirty="0"/>
              <a:t>Dritte Ebene</a:t>
            </a:r>
          </a:p>
          <a:p>
            <a:pPr lvl="3" rtl="0"/>
            <a:r>
              <a:rPr lang="de" noProof="0" dirty="0"/>
              <a:t>Vierte Ebene</a:t>
            </a:r>
          </a:p>
          <a:p>
            <a:pPr lvl="4" rtl="0"/>
            <a:r>
              <a:rPr lang="de" noProof="0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" noProof="0" dirty="0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de" noProof="0" smtClean="0"/>
              <a:pPr rtl="0"/>
              <a:t>‹Nr.›</a:t>
            </a:fld>
            <a:endParaRPr lang="de" noProof="0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70" r:id="rId4"/>
    <p:sldLayoutId id="2147483672" r:id="rId5"/>
    <p:sldLayoutId id="2147483654" r:id="rId6"/>
    <p:sldLayoutId id="2147483658" r:id="rId7"/>
    <p:sldLayoutId id="2147483660" r:id="rId8"/>
    <p:sldLayoutId id="2147483671" r:id="rId9"/>
    <p:sldLayoutId id="2147483650" r:id="rId10"/>
    <p:sldLayoutId id="2147483667" r:id="rId11"/>
    <p:sldLayoutId id="2147483668" r:id="rId12"/>
    <p:sldLayoutId id="2147483662" r:id="rId13"/>
    <p:sldLayoutId id="214748366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3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39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://www.regina-horn.d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E700099C-08E5-415B-A866-CD9A073DCD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138" b="3066"/>
          <a:stretch>
            <a:fillRect/>
          </a:stretch>
        </p:blipFill>
        <p:spPr>
          <a:xfrm>
            <a:off x="380902" y="165370"/>
            <a:ext cx="11355843" cy="647862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7150" y="2581275"/>
            <a:ext cx="5149596" cy="1571917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 sz="3200" b="1" dirty="0"/>
              <a:t>Erfolgsfaktor Mensch </a:t>
            </a:r>
            <a:br>
              <a:rPr lang="de" sz="2800" dirty="0"/>
            </a:br>
            <a:r>
              <a:rPr lang="de" sz="2800" dirty="0"/>
              <a:t>Die Kraft echter Verbindung im Unternhemen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7149" y="4267492"/>
            <a:ext cx="5149596" cy="231556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de" dirty="0"/>
              <a:t>​​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90503-862A-A478-7B30-3827A3E7DE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273" t="26980" r="1020" b="28833"/>
          <a:stretch>
            <a:fillRect/>
          </a:stretch>
        </p:blipFill>
        <p:spPr>
          <a:xfrm>
            <a:off x="9318952" y="5723611"/>
            <a:ext cx="2417794" cy="103468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624E641-20A6-19E1-AE1A-6F97E1081FF7}"/>
              </a:ext>
            </a:extLst>
          </p:cNvPr>
          <p:cNvSpPr txBox="1"/>
          <p:nvPr/>
        </p:nvSpPr>
        <p:spPr>
          <a:xfrm>
            <a:off x="6969967" y="4198604"/>
            <a:ext cx="4883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Gemeinsam erfolgreich durch achtsame Kommunikation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4AE89-6F55-C898-402A-BB7F7B253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47B06B86-E953-D2FA-279D-1DBF921829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138" b="3066"/>
          <a:stretch>
            <a:fillRect/>
          </a:stretch>
        </p:blipFill>
        <p:spPr>
          <a:xfrm>
            <a:off x="380902" y="214009"/>
            <a:ext cx="11355843" cy="647862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B1E9D59-6124-31A8-BBC4-C8FB22209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7150" y="2581275"/>
            <a:ext cx="5149596" cy="1571917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 sz="3200" b="1" dirty="0"/>
              <a:t>Erfolgsfaktor Mensch </a:t>
            </a:r>
            <a:br>
              <a:rPr lang="de" sz="2800" dirty="0"/>
            </a:br>
            <a:r>
              <a:rPr lang="de" sz="2800" dirty="0"/>
              <a:t>Die Kraft echter Verbindung im Unternhemen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9BBC5B-546F-4EA6-5868-D32E0C75D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7149" y="4267492"/>
            <a:ext cx="5149596" cy="231556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de" dirty="0"/>
              <a:t>​​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37A0A7-5DDF-45D1-1D7B-21EE67C58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883" b="25559"/>
          <a:stretch>
            <a:fillRect/>
          </a:stretch>
        </p:blipFill>
        <p:spPr>
          <a:xfrm>
            <a:off x="9629484" y="5940133"/>
            <a:ext cx="2107261" cy="91786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36815F2-1D99-A50C-D3AA-5255A845D008}"/>
              </a:ext>
            </a:extLst>
          </p:cNvPr>
          <p:cNvSpPr txBox="1"/>
          <p:nvPr/>
        </p:nvSpPr>
        <p:spPr>
          <a:xfrm>
            <a:off x="723648" y="809007"/>
            <a:ext cx="2313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latin typeface="Rastanty Cortez" panose="02000506000000020003" pitchFamily="2" charset="0"/>
              </a:rPr>
              <a:t>Danke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58A5BA-D0DC-D56D-295D-FECF5518E9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123" b="36408"/>
          <a:stretch>
            <a:fillRect/>
          </a:stretch>
        </p:blipFill>
        <p:spPr>
          <a:xfrm>
            <a:off x="455254" y="1999265"/>
            <a:ext cx="2850112" cy="7259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5FAE453-1826-DC28-B0A2-CC4CDC2A3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48" y="4855661"/>
            <a:ext cx="1538566" cy="153856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CE0BE63-3700-AD3D-FC13-541BDB7155AD}"/>
              </a:ext>
            </a:extLst>
          </p:cNvPr>
          <p:cNvSpPr txBox="1"/>
          <p:nvPr/>
        </p:nvSpPr>
        <p:spPr>
          <a:xfrm>
            <a:off x="643812" y="4132830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www.regina-horn.de</a:t>
            </a:r>
            <a:br>
              <a:rPr lang="de-DE" u="sng" dirty="0"/>
            </a:br>
            <a:r>
              <a:rPr lang="de-DE" u="sng" dirty="0"/>
              <a:t>www.mind-way.de</a:t>
            </a:r>
          </a:p>
        </p:txBody>
      </p:sp>
    </p:spTree>
    <p:extLst>
      <p:ext uri="{BB962C8B-B14F-4D97-AF65-F5344CB8AC3E}">
        <p14:creationId xmlns:p14="http://schemas.microsoft.com/office/powerpoint/2010/main" val="19616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6D52E-E42C-1D79-E775-5F0BB766A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48683AA-BAEE-6089-D86C-BFC0BE9E7D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82000"/>
          </a:blip>
          <a:srcRect t="34487" b="38851"/>
          <a:stretch>
            <a:fillRect/>
          </a:stretch>
        </p:blipFill>
        <p:spPr>
          <a:xfrm>
            <a:off x="0" y="-398794"/>
            <a:ext cx="12188952" cy="487355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EE3903-0F7F-3DDC-496E-B206E29C3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699" y="4591267"/>
            <a:ext cx="9619661" cy="810878"/>
          </a:xfrm>
        </p:spPr>
        <p:txBody>
          <a:bodyPr rtlCol="0" anchor="t">
            <a:noAutofit/>
          </a:bodyPr>
          <a:lstStyle/>
          <a:p>
            <a:pPr rtl="0"/>
            <a:r>
              <a:rPr lang="de" dirty="0"/>
              <a:t>Achtsame Kommunikation und Verbindung entstehen nicht durch Methoden. </a:t>
            </a:r>
            <a:br>
              <a:rPr lang="de" dirty="0"/>
            </a:br>
            <a:r>
              <a:rPr lang="de" dirty="0"/>
              <a:t>Sie entstehen durch unser Gefühl.</a:t>
            </a:r>
          </a:p>
        </p:txBody>
      </p:sp>
      <p:sp>
        <p:nvSpPr>
          <p:cNvPr id="32" name="Untertitel 31">
            <a:extLst>
              <a:ext uri="{FF2B5EF4-FFF2-40B4-BE49-F238E27FC236}">
                <a16:creationId xmlns:a16="http://schemas.microsoft.com/office/drawing/2014/main" id="{A2140E44-CA6A-36C5-F61E-B1CDCC9E8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76" y="6136780"/>
            <a:ext cx="9144000" cy="524794"/>
          </a:xfrm>
        </p:spPr>
        <p:txBody>
          <a:bodyPr rtlCol="0">
            <a:noAutofit/>
          </a:bodyPr>
          <a:lstStyle/>
          <a:p>
            <a:pPr rtl="0"/>
            <a:r>
              <a:rPr lang="de" sz="2000" dirty="0"/>
              <a:t>Regina Horn-Karla,Trainerin &amp; Coach</a:t>
            </a:r>
            <a:endParaRPr lang="de" sz="2000" b="1" dirty="0"/>
          </a:p>
          <a:p>
            <a:pPr rtl="0"/>
            <a:endParaRPr lang="de" sz="2000" dirty="0"/>
          </a:p>
        </p:txBody>
      </p:sp>
    </p:spTree>
    <p:extLst>
      <p:ext uri="{BB962C8B-B14F-4D97-AF65-F5344CB8AC3E}">
        <p14:creationId xmlns:p14="http://schemas.microsoft.com/office/powerpoint/2010/main" val="286690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9D81C5EE-2261-4083-8002-E23F98920B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82000"/>
          </a:blip>
          <a:srcRect t="34487" b="38851"/>
          <a:stretch>
            <a:fillRect/>
          </a:stretch>
        </p:blipFill>
        <p:spPr>
          <a:xfrm>
            <a:off x="0" y="-398794"/>
            <a:ext cx="12188952" cy="487355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4583808"/>
            <a:ext cx="9144000" cy="810878"/>
          </a:xfrm>
        </p:spPr>
        <p:txBody>
          <a:bodyPr rtlCol="0" anchor="t">
            <a:normAutofit/>
          </a:bodyPr>
          <a:lstStyle/>
          <a:p>
            <a:pPr rtl="0"/>
            <a:r>
              <a:rPr lang="de" sz="4400" dirty="0"/>
              <a:t>Stress</a:t>
            </a:r>
            <a:endParaRPr lang="de" sz="2800" dirty="0"/>
          </a:p>
        </p:txBody>
      </p:sp>
      <p:sp>
        <p:nvSpPr>
          <p:cNvPr id="32" name="Untertitel 31">
            <a:extLst>
              <a:ext uri="{FF2B5EF4-FFF2-40B4-BE49-F238E27FC236}">
                <a16:creationId xmlns:a16="http://schemas.microsoft.com/office/drawing/2014/main" id="{47A90702-7E26-474B-9F44-97E536C01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76" y="5222483"/>
            <a:ext cx="9144000" cy="524794"/>
          </a:xfrm>
        </p:spPr>
        <p:txBody>
          <a:bodyPr rtlCol="0">
            <a:noAutofit/>
          </a:bodyPr>
          <a:lstStyle/>
          <a:p>
            <a:pPr rtl="0"/>
            <a:r>
              <a:rPr lang="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Stress ist die Reaktion auf etwas, das als </a:t>
            </a:r>
            <a:r>
              <a:rPr lang="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Bedrohung empfunden </a:t>
            </a:r>
            <a:r>
              <a:rPr lang="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wird.</a:t>
            </a:r>
          </a:p>
          <a:p>
            <a:pPr rtl="0"/>
            <a:r>
              <a:rPr lang="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Sprache, Empathie </a:t>
            </a:r>
            <a:r>
              <a:rPr lang="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</a:t>
            </a:r>
            <a:r>
              <a:rPr lang="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Wahrnehmung</a:t>
            </a:r>
            <a:r>
              <a:rPr lang="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werden im Stressmodus </a:t>
            </a:r>
            <a:r>
              <a:rPr lang="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verändert.</a:t>
            </a:r>
          </a:p>
          <a:p>
            <a:pPr rtl="0"/>
            <a:r>
              <a:rPr lang="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Stress aktiviert unser Steinzeitgehirn.</a:t>
            </a:r>
          </a:p>
          <a:p>
            <a:pPr rtl="0"/>
            <a:endParaRPr lang="de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1E134-446B-A784-CF8F-64E07FBC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28F9C1D7-A777-1C12-2D04-EA6B0904E4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8000"/>
                    </a14:imgEffect>
                  </a14:imgLayer>
                </a14:imgProps>
              </a:ext>
            </a:extLst>
          </a:blip>
          <a:srcRect l="1560" t="-2059" r="1769" b="3420"/>
          <a:stretch>
            <a:fillRect/>
          </a:stretch>
        </p:blipFill>
        <p:spPr>
          <a:xfrm>
            <a:off x="335901" y="137339"/>
            <a:ext cx="11495315" cy="638476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F587BB36-AAEB-DA12-663A-19B2B9E64842}"/>
              </a:ext>
            </a:extLst>
          </p:cNvPr>
          <p:cNvSpPr txBox="1">
            <a:spLocks/>
          </p:cNvSpPr>
          <p:nvPr/>
        </p:nvSpPr>
        <p:spPr>
          <a:xfrm>
            <a:off x="335901" y="1176120"/>
            <a:ext cx="7226334" cy="389040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457200" tIns="45720" rIns="91440" bIns="13716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Damit Verbindung bestehen kann</a:t>
            </a:r>
            <a:endParaRPr lang="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38F34BAA-9D59-F787-250A-DC5B48BF9A65}"/>
              </a:ext>
            </a:extLst>
          </p:cNvPr>
          <p:cNvSpPr txBox="1">
            <a:spLocks/>
          </p:cNvSpPr>
          <p:nvPr/>
        </p:nvSpPr>
        <p:spPr>
          <a:xfrm>
            <a:off x="1013190" y="1935226"/>
            <a:ext cx="6022092" cy="9130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" sz="2000" dirty="0">
                <a:solidFill>
                  <a:schemeClr val="tx1"/>
                </a:solidFill>
              </a:rPr>
              <a:t>1. Löse ein Problem </a:t>
            </a:r>
            <a:r>
              <a:rPr lang="de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nicht im höchsten Stressmoment.</a:t>
            </a:r>
          </a:p>
          <a:p>
            <a:pPr>
              <a:lnSpc>
                <a:spcPct val="150000"/>
              </a:lnSpc>
            </a:pPr>
            <a:endParaRPr lang="de" sz="2000" dirty="0">
              <a:solidFill>
                <a:schemeClr val="tx1"/>
              </a:solidFill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61AD57BE-C572-B77D-9B48-4CAFF5E7886F}"/>
              </a:ext>
            </a:extLst>
          </p:cNvPr>
          <p:cNvSpPr txBox="1">
            <a:spLocks/>
          </p:cNvSpPr>
          <p:nvPr/>
        </p:nvSpPr>
        <p:spPr>
          <a:xfrm>
            <a:off x="1013189" y="2598479"/>
            <a:ext cx="5486399" cy="9130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" sz="2000" dirty="0">
                <a:solidFill>
                  <a:schemeClr val="tx1"/>
                </a:solidFill>
              </a:rPr>
              <a:t>2. Nutze die </a:t>
            </a:r>
            <a:r>
              <a:rPr lang="de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Kraft der Pause.</a:t>
            </a:r>
          </a:p>
          <a:p>
            <a:pPr>
              <a:lnSpc>
                <a:spcPct val="150000"/>
              </a:lnSpc>
            </a:pPr>
            <a:endParaRPr lang="de" sz="2000" dirty="0">
              <a:solidFill>
                <a:schemeClr val="tx1"/>
              </a:solidFill>
            </a:endParaRP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A0B1925D-6639-7A1B-5395-0CB6F3ECE819}"/>
              </a:ext>
            </a:extLst>
          </p:cNvPr>
          <p:cNvSpPr txBox="1">
            <a:spLocks/>
          </p:cNvSpPr>
          <p:nvPr/>
        </p:nvSpPr>
        <p:spPr>
          <a:xfrm>
            <a:off x="1013189" y="4020838"/>
            <a:ext cx="5486399" cy="9130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" sz="2000" dirty="0">
                <a:solidFill>
                  <a:schemeClr val="tx1"/>
                </a:solidFill>
              </a:rPr>
              <a:t>4. Was </a:t>
            </a:r>
            <a:r>
              <a:rPr lang="de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bringt uns </a:t>
            </a:r>
            <a:r>
              <a:rPr lang="de" sz="2000" dirty="0">
                <a:solidFill>
                  <a:schemeClr val="tx1"/>
                </a:solidFill>
              </a:rPr>
              <a:t>jetzt gerade </a:t>
            </a:r>
            <a:r>
              <a:rPr lang="de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wirklich weiter</a:t>
            </a:r>
            <a:r>
              <a:rPr lang="de" sz="2000" dirty="0">
                <a:solidFill>
                  <a:schemeClr val="tx1"/>
                </a:solidFill>
              </a:rPr>
              <a:t>?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7AA1CE53-A9D9-E576-4E6D-EF952E9257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609" b="31341"/>
          <a:stretch>
            <a:fillRect/>
          </a:stretch>
        </p:blipFill>
        <p:spPr>
          <a:xfrm>
            <a:off x="224902" y="6206094"/>
            <a:ext cx="1753188" cy="632009"/>
          </a:xfrm>
          <a:prstGeom prst="rect">
            <a:avLst/>
          </a:prstGeom>
        </p:spPr>
      </p:pic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72CEB927-AB8D-98F1-0466-FB9BC6676C19}"/>
              </a:ext>
            </a:extLst>
          </p:cNvPr>
          <p:cNvSpPr txBox="1">
            <a:spLocks/>
          </p:cNvSpPr>
          <p:nvPr/>
        </p:nvSpPr>
        <p:spPr>
          <a:xfrm>
            <a:off x="997270" y="3295426"/>
            <a:ext cx="5486399" cy="9130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3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" sz="2000" dirty="0">
                <a:solidFill>
                  <a:schemeClr val="tx1"/>
                </a:solidFill>
              </a:rPr>
              <a:t>3. </a:t>
            </a:r>
            <a:r>
              <a:rPr lang="de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Unterstelle</a:t>
            </a:r>
            <a:r>
              <a:rPr lang="de" sz="2000" dirty="0">
                <a:solidFill>
                  <a:schemeClr val="tx1"/>
                </a:solidFill>
              </a:rPr>
              <a:t> immer zuerst eine </a:t>
            </a:r>
            <a:r>
              <a:rPr lang="de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Absicht</a:t>
            </a:r>
            <a:r>
              <a:rPr lang="de" sz="20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52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19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Schachtel mit rosa Schleife">
            <a:extLst>
              <a:ext uri="{FF2B5EF4-FFF2-40B4-BE49-F238E27FC236}">
                <a16:creationId xmlns:a16="http://schemas.microsoft.com/office/drawing/2014/main" id="{51C7B78B-F743-4CBD-8A4C-876D008563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90000"/>
          </a:blip>
          <a:srcRect t="10323" b="10323"/>
          <a:stretch/>
        </p:blipFill>
        <p:spPr>
          <a:xfrm>
            <a:off x="457201" y="493777"/>
            <a:ext cx="11274552" cy="5963008"/>
          </a:xfrm>
        </p:spPr>
      </p:pic>
      <p:sp>
        <p:nvSpPr>
          <p:cNvPr id="26" name="Titel 25">
            <a:extLst>
              <a:ext uri="{FF2B5EF4-FFF2-40B4-BE49-F238E27FC236}">
                <a16:creationId xmlns:a16="http://schemas.microsoft.com/office/drawing/2014/main" id="{B4A6BAED-EBE6-4796-91D1-762EB5936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2332653"/>
            <a:ext cx="4571999" cy="3354406"/>
          </a:xfrm>
        </p:spPr>
        <p:txBody>
          <a:bodyPr rtlCol="0">
            <a:normAutofit fontScale="90000"/>
          </a:bodyPr>
          <a:lstStyle/>
          <a:p>
            <a:pPr rtl="0"/>
            <a:r>
              <a:rPr lang="de" dirty="0">
                <a:solidFill>
                  <a:schemeClr val="bg2">
                    <a:lumMod val="50000"/>
                  </a:schemeClr>
                </a:solidFill>
              </a:rPr>
              <a:t>Der </a:t>
            </a:r>
            <a:r>
              <a:rPr lang="de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Bedarf</a:t>
            </a:r>
            <a:r>
              <a:rPr lang="de" dirty="0">
                <a:solidFill>
                  <a:schemeClr val="bg2">
                    <a:lumMod val="50000"/>
                  </a:schemeClr>
                </a:solidFill>
              </a:rPr>
              <a:t> ist der Austausch von </a:t>
            </a:r>
            <a:r>
              <a:rPr lang="de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Informationen</a:t>
            </a:r>
            <a:r>
              <a:rPr lang="de" dirty="0">
                <a:solidFill>
                  <a:schemeClr val="bg2">
                    <a:lumMod val="50000"/>
                  </a:schemeClr>
                </a:solidFill>
              </a:rPr>
              <a:t>.</a:t>
            </a:r>
            <a:br>
              <a:rPr lang="de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de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" dirty="0">
                <a:solidFill>
                  <a:schemeClr val="bg2">
                    <a:lumMod val="50000"/>
                  </a:schemeClr>
                </a:solidFill>
              </a:rPr>
              <a:t>Das </a:t>
            </a:r>
            <a:r>
              <a:rPr lang="de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Bedürfnis</a:t>
            </a:r>
            <a:r>
              <a:rPr lang="de" dirty="0">
                <a:solidFill>
                  <a:schemeClr val="bg2">
                    <a:lumMod val="50000"/>
                  </a:schemeClr>
                </a:solidFill>
              </a:rPr>
              <a:t> ist der Wunsch nach dem </a:t>
            </a:r>
            <a:r>
              <a:rPr lang="de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Gefühl</a:t>
            </a:r>
            <a:r>
              <a:rPr lang="de" dirty="0">
                <a:solidFill>
                  <a:schemeClr val="bg2">
                    <a:lumMod val="50000"/>
                  </a:schemeClr>
                </a:solidFill>
              </a:rPr>
              <a:t> dabei.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3E7E129-AB99-11B7-E777-FEDB393E0EFA}"/>
              </a:ext>
            </a:extLst>
          </p:cNvPr>
          <p:cNvSpPr txBox="1"/>
          <p:nvPr/>
        </p:nvSpPr>
        <p:spPr>
          <a:xfrm>
            <a:off x="5458409" y="634483"/>
            <a:ext cx="596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Achtsame Kommunikation findet immer auf zwei Ebenen statt.</a:t>
            </a:r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47A1-B03C-6051-56F4-9E05C71C6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Schachtel mit rosa Schleife">
            <a:extLst>
              <a:ext uri="{FF2B5EF4-FFF2-40B4-BE49-F238E27FC236}">
                <a16:creationId xmlns:a16="http://schemas.microsoft.com/office/drawing/2014/main" id="{AD105516-7A48-CFA4-6285-750E721243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90000"/>
          </a:blip>
          <a:srcRect t="10939" b="10939"/>
          <a:stretch/>
        </p:blipFill>
        <p:spPr>
          <a:xfrm>
            <a:off x="458724" y="411480"/>
            <a:ext cx="11274552" cy="5870448"/>
          </a:xfrm>
        </p:spPr>
      </p:pic>
      <p:sp>
        <p:nvSpPr>
          <p:cNvPr id="26" name="Titel 25">
            <a:extLst>
              <a:ext uri="{FF2B5EF4-FFF2-40B4-BE49-F238E27FC236}">
                <a16:creationId xmlns:a16="http://schemas.microsoft.com/office/drawing/2014/main" id="{28053535-5E34-FDEA-B17E-AFC6037E4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1735492"/>
            <a:ext cx="8246737" cy="4030826"/>
          </a:xfrm>
        </p:spPr>
        <p:txBody>
          <a:bodyPr rtlCol="0" anchor="t">
            <a:normAutofit/>
          </a:bodyPr>
          <a:lstStyle/>
          <a:p>
            <a:pPr rtl="0">
              <a:lnSpc>
                <a:spcPct val="200000"/>
              </a:lnSpc>
            </a:pPr>
            <a:r>
              <a:rPr lang="de" dirty="0">
                <a:solidFill>
                  <a:schemeClr val="bg2">
                    <a:lumMod val="50000"/>
                  </a:schemeClr>
                </a:solidFill>
              </a:rPr>
              <a:t>Sicherheit – durch Klarheit</a:t>
            </a:r>
            <a:br>
              <a:rPr lang="de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de" dirty="0">
                <a:solidFill>
                  <a:schemeClr val="bg2">
                    <a:lumMod val="50000"/>
                  </a:schemeClr>
                </a:solidFill>
              </a:rPr>
            </a:br>
            <a:endParaRPr lang="d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Untertitel 31">
            <a:extLst>
              <a:ext uri="{FF2B5EF4-FFF2-40B4-BE49-F238E27FC236}">
                <a16:creationId xmlns:a16="http://schemas.microsoft.com/office/drawing/2014/main" id="{4D8F39C8-E8AD-7D9C-A8AE-71A64F22F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799" y="2714830"/>
            <a:ext cx="7985418" cy="524794"/>
          </a:xfrm>
          <a:noFill/>
        </p:spPr>
        <p:txBody>
          <a:bodyPr rtlCol="0">
            <a:noAutofit/>
          </a:bodyPr>
          <a:lstStyle/>
          <a:p>
            <a:pPr rtl="0"/>
            <a:r>
              <a:rPr lang="de" sz="2000" dirty="0">
                <a:solidFill>
                  <a:schemeClr val="tx1"/>
                </a:solidFill>
              </a:rPr>
              <a:t>Eindeutigkeit, Verständnis, Zuständigkeit…</a:t>
            </a:r>
          </a:p>
          <a:p>
            <a:pPr rtl="0"/>
            <a:endParaRPr lang="de" sz="2000" b="1" dirty="0">
              <a:solidFill>
                <a:schemeClr val="tx1"/>
              </a:solidFill>
            </a:endParaRPr>
          </a:p>
          <a:p>
            <a:pPr rtl="0"/>
            <a:br>
              <a:rPr lang="de" sz="2000" b="1" dirty="0">
                <a:solidFill>
                  <a:schemeClr val="tx1"/>
                </a:solidFill>
              </a:rPr>
            </a:br>
            <a:endParaRPr lang="de" sz="20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953BED-123E-9369-A058-4A6E108CB936}"/>
              </a:ext>
            </a:extLst>
          </p:cNvPr>
          <p:cNvSpPr txBox="1"/>
          <p:nvPr/>
        </p:nvSpPr>
        <p:spPr>
          <a:xfrm>
            <a:off x="399799" y="1091682"/>
            <a:ext cx="5937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F8AD9E"/>
                </a:solidFill>
                <a:latin typeface="Rastanty Cortez" panose="02000506000000020003" pitchFamily="2" charset="0"/>
              </a:rPr>
              <a:t>Psychologische Bedürfnisse im Miteinander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4F48EB3-A0E2-2D72-902D-EE63D94B14E8}"/>
              </a:ext>
            </a:extLst>
          </p:cNvPr>
          <p:cNvSpPr txBox="1"/>
          <p:nvPr/>
        </p:nvSpPr>
        <p:spPr>
          <a:xfrm>
            <a:off x="801461" y="3295632"/>
            <a:ext cx="5370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Vertrauen – durch Respekt</a:t>
            </a:r>
          </a:p>
          <a:p>
            <a:r>
              <a:rPr lang="de-DE" dirty="0"/>
              <a:t>Verbindlichkeit, Verlässlichkeit, Empathie,…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A46DF4-446A-BB90-B3B6-D8775440CCF0}"/>
              </a:ext>
            </a:extLst>
          </p:cNvPr>
          <p:cNvSpPr txBox="1"/>
          <p:nvPr/>
        </p:nvSpPr>
        <p:spPr>
          <a:xfrm>
            <a:off x="801461" y="4485580"/>
            <a:ext cx="7182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Bequemlichkeit – durch Einfachheit</a:t>
            </a:r>
          </a:p>
          <a:p>
            <a:r>
              <a:rPr lang="de-DE" dirty="0"/>
              <a:t>Fokus, Aufwand-Nutzen, Sinnhaftigkeit…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BBA410E-44F9-33B6-4CDC-7474714DE0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609" b="25022"/>
          <a:stretch>
            <a:fillRect/>
          </a:stretch>
        </p:blipFill>
        <p:spPr>
          <a:xfrm>
            <a:off x="9980088" y="6075126"/>
            <a:ext cx="1753188" cy="7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3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build="p"/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B2C8D-4D28-502D-8AA2-25946684F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Waldgebiet mit Blumenbeet">
            <a:extLst>
              <a:ext uri="{FF2B5EF4-FFF2-40B4-BE49-F238E27FC236}">
                <a16:creationId xmlns:a16="http://schemas.microsoft.com/office/drawing/2014/main" id="{CF4D5B4C-286C-5EDA-9736-B9A0394086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347" r="15347"/>
          <a:stretch/>
        </p:blipFill>
        <p:spPr>
          <a:xfrm>
            <a:off x="458724" y="411480"/>
            <a:ext cx="11274552" cy="5870448"/>
          </a:xfrm>
        </p:spPr>
      </p:pic>
      <p:sp>
        <p:nvSpPr>
          <p:cNvPr id="26" name="Titel 25">
            <a:extLst>
              <a:ext uri="{FF2B5EF4-FFF2-40B4-BE49-F238E27FC236}">
                <a16:creationId xmlns:a16="http://schemas.microsoft.com/office/drawing/2014/main" id="{CFD235B1-A020-AE0D-5BC2-3235795F7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827133"/>
            <a:ext cx="4571999" cy="2337369"/>
          </a:xfrm>
        </p:spPr>
        <p:txBody>
          <a:bodyPr rtlCol="0" anchor="ctr">
            <a:normAutofit/>
          </a:bodyPr>
          <a:lstStyle/>
          <a:p>
            <a:pPr rtl="0"/>
            <a:r>
              <a:rPr lang="de" dirty="0"/>
              <a:t>Deine eigene Welt ist nicht die Realität Deines Gegenübers.</a:t>
            </a:r>
          </a:p>
        </p:txBody>
      </p:sp>
    </p:spTree>
    <p:extLst>
      <p:ext uri="{BB962C8B-B14F-4D97-AF65-F5344CB8AC3E}">
        <p14:creationId xmlns:p14="http://schemas.microsoft.com/office/powerpoint/2010/main" val="9812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9A5E8-91BB-14CC-B270-74A989B38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Waldgebiet mit Blumenbeet">
            <a:extLst>
              <a:ext uri="{FF2B5EF4-FFF2-40B4-BE49-F238E27FC236}">
                <a16:creationId xmlns:a16="http://schemas.microsoft.com/office/drawing/2014/main" id="{0A8EABF3-A9C2-3878-F7F7-2FD93B4F0C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347" r="15347"/>
          <a:stretch/>
        </p:blipFill>
        <p:spPr>
          <a:xfrm>
            <a:off x="458724" y="411480"/>
            <a:ext cx="11274552" cy="5870448"/>
          </a:xfrm>
        </p:spPr>
      </p:pic>
      <p:sp>
        <p:nvSpPr>
          <p:cNvPr id="26" name="Titel 25">
            <a:extLst>
              <a:ext uri="{FF2B5EF4-FFF2-40B4-BE49-F238E27FC236}">
                <a16:creationId xmlns:a16="http://schemas.microsoft.com/office/drawing/2014/main" id="{E16033A4-37CA-0674-0514-A68139377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3" y="1446246"/>
            <a:ext cx="10285477" cy="415679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Was konkret meint mein Gegenüber wirklich?</a:t>
            </a:r>
            <a:br>
              <a:rPr lang="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1A4737A-A327-0016-780B-710685695C33}"/>
              </a:ext>
            </a:extLst>
          </p:cNvPr>
          <p:cNvSpPr txBox="1"/>
          <p:nvPr/>
        </p:nvSpPr>
        <p:spPr>
          <a:xfrm>
            <a:off x="852792" y="2782669"/>
            <a:ext cx="8498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2. Was ist die Erwartungshaltung an mich?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19E0E9-B1AC-2AB1-D0D4-F8DA59844E1E}"/>
              </a:ext>
            </a:extLst>
          </p:cNvPr>
          <p:cNvSpPr txBox="1"/>
          <p:nvPr/>
        </p:nvSpPr>
        <p:spPr>
          <a:xfrm>
            <a:off x="852792" y="4142970"/>
            <a:ext cx="823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3. Wie könnte ein Lösungsweg aussehen?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E85FCD-7904-3A77-23E1-58BA48E13C24}"/>
              </a:ext>
            </a:extLst>
          </p:cNvPr>
          <p:cNvSpPr txBox="1"/>
          <p:nvPr/>
        </p:nvSpPr>
        <p:spPr>
          <a:xfrm>
            <a:off x="1447800" y="2103783"/>
            <a:ext cx="752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Missverständnisse? Gleicher Kenntnis-/Wissensstand? Symptom oder Ursache?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8E812D1-FA1F-8047-D6A8-2494AC55FF75}"/>
              </a:ext>
            </a:extLst>
          </p:cNvPr>
          <p:cNvSpPr txBox="1"/>
          <p:nvPr/>
        </p:nvSpPr>
        <p:spPr>
          <a:xfrm>
            <a:off x="1447799" y="3440921"/>
            <a:ext cx="665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Gibt es einen konkreten Auftrag? Möchte/kann ich diesen annehmen?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D3A42E-455E-336E-F021-F59F28DE92BD}"/>
              </a:ext>
            </a:extLst>
          </p:cNvPr>
          <p:cNvSpPr txBox="1"/>
          <p:nvPr/>
        </p:nvSpPr>
        <p:spPr>
          <a:xfrm>
            <a:off x="1447799" y="4789301"/>
            <a:ext cx="871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Was ist mein Anteil – was ist Dein Anteil? Was brauchst Du von mir?  Was ist unverhandelbar?</a:t>
            </a:r>
          </a:p>
        </p:txBody>
      </p:sp>
    </p:spTree>
    <p:extLst>
      <p:ext uri="{BB962C8B-B14F-4D97-AF65-F5344CB8AC3E}">
        <p14:creationId xmlns:p14="http://schemas.microsoft.com/office/powerpoint/2010/main" val="40409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4" grpId="0"/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4E830-8485-D7FB-0F4B-9619CB55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CD21D81B-F707-68C0-F207-40482400CA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8000"/>
                    </a14:imgEffect>
                  </a14:imgLayer>
                </a14:imgProps>
              </a:ext>
            </a:extLst>
          </a:blip>
          <a:srcRect l="649" t="8550" r="-649" b="36920"/>
          <a:stretch>
            <a:fillRect/>
          </a:stretch>
        </p:blipFill>
        <p:spPr>
          <a:xfrm>
            <a:off x="335901" y="137339"/>
            <a:ext cx="11495315" cy="638476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370220A3-A5CD-3BBE-9269-8AEEBFAB2F70}"/>
              </a:ext>
            </a:extLst>
          </p:cNvPr>
          <p:cNvSpPr txBox="1">
            <a:spLocks/>
          </p:cNvSpPr>
          <p:nvPr/>
        </p:nvSpPr>
        <p:spPr>
          <a:xfrm>
            <a:off x="8167199" y="973546"/>
            <a:ext cx="3094850" cy="384104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457200" tIns="45720" rIns="91440" bIns="1371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 </a:t>
            </a:r>
          </a:p>
          <a:p>
            <a:endParaRPr lang="de-DE" sz="4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</a:t>
            </a:r>
          </a:p>
          <a:p>
            <a:endParaRPr lang="de-DE" sz="4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</a:t>
            </a:r>
            <a:endParaRPr lang="de" sz="4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5213C01-44B1-73D4-6DB2-8CA9FA2629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609" b="23287"/>
          <a:stretch>
            <a:fillRect/>
          </a:stretch>
        </p:blipFill>
        <p:spPr>
          <a:xfrm>
            <a:off x="10078028" y="6084795"/>
            <a:ext cx="1753188" cy="7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Custom 7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EEF2"/>
      </a:accent1>
      <a:accent2>
        <a:srgbClr val="9CD3D9"/>
      </a:accent2>
      <a:accent3>
        <a:srgbClr val="387373"/>
      </a:accent3>
      <a:accent4>
        <a:srgbClr val="022E40"/>
      </a:accent4>
      <a:accent5>
        <a:srgbClr val="F2E4C9"/>
      </a:accent5>
      <a:accent6>
        <a:srgbClr val="FFFFF5"/>
      </a:accent6>
      <a:hlink>
        <a:srgbClr val="0563C1"/>
      </a:hlink>
      <a:folHlink>
        <a:srgbClr val="954F72"/>
      </a:folHlink>
    </a:clrScheme>
    <a:fontScheme name="Custom 114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998563_TF44613219_Win32.potx" id="{606F7CB7-0D42-4889-B6CD-5226D7923C14}" vid="{2BEEB594-4064-411C-9C4F-99F87792B17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73F6E9-2FA5-4F36-A42B-ED7213C4AA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576AF5-45CB-4D7F-8506-5C2B8F7E0CB6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16c05727-aa75-4e4a-9b5f-8a80a1165891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30e9df3-be65-4c73-a93b-d1236ebd677e"/>
    <ds:schemaRef ds:uri="http://www.w3.org/XML/1998/namespace"/>
    <ds:schemaRef ds:uri="71af3243-3dd4-4a8d-8c0d-dd76da1f02a5"/>
    <ds:schemaRef ds:uri="http://schemas.microsoft.com/sharepoint/v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91B5A3C-8B2E-4B35-A109-4713D9D356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„Schneelandschaft“</Template>
  <TotalTime>0</TotalTime>
  <Words>1138</Words>
  <Application>Microsoft Office PowerPoint</Application>
  <PresentationFormat>Breitbild</PresentationFormat>
  <Paragraphs>136</Paragraphs>
  <Slides>10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Bodoni MT</vt:lpstr>
      <vt:lpstr>Calibri</vt:lpstr>
      <vt:lpstr>Rastanty Cortez</vt:lpstr>
      <vt:lpstr>Source Sans Pro Light</vt:lpstr>
      <vt:lpstr>Office-Design</vt:lpstr>
      <vt:lpstr>Erfolgsfaktor Mensch  Die Kraft echter Verbindung im Unternhemen</vt:lpstr>
      <vt:lpstr>Achtsame Kommunikation und Verbindung entstehen nicht durch Methoden.  Sie entstehen durch unser Gefühl.</vt:lpstr>
      <vt:lpstr>Stress</vt:lpstr>
      <vt:lpstr>PowerPoint-Präsentation</vt:lpstr>
      <vt:lpstr>Der Bedarf ist der Austausch von Informationen.  Das Bedürfnis ist der Wunsch nach dem Gefühl dabei.</vt:lpstr>
      <vt:lpstr>Sicherheit – durch Klarheit  </vt:lpstr>
      <vt:lpstr>Deine eigene Welt ist nicht die Realität Deines Gegenübers.</vt:lpstr>
      <vt:lpstr>1. Was konkret meint mein Gegenüber wirklich?  </vt:lpstr>
      <vt:lpstr>PowerPoint-Präsentation</vt:lpstr>
      <vt:lpstr>Erfolgsfaktor Mensch  Die Kraft echter Verbindung im Unternhemen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Regina Horn-Karla</dc:creator>
  <cp:lastModifiedBy>Regina Horn-Karla</cp:lastModifiedBy>
  <cp:revision>8</cp:revision>
  <cp:lastPrinted>2026-07-03T10:06:14Z</cp:lastPrinted>
  <dcterms:created xsi:type="dcterms:W3CDTF">2026-06-30T08:55:56Z</dcterms:created>
  <dcterms:modified xsi:type="dcterms:W3CDTF">2026-07-07T16:29:20Z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